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3" r:id="rId2"/>
    <p:sldMasterId id="2147483955" r:id="rId3"/>
  </p:sldMasterIdLst>
  <p:notesMasterIdLst>
    <p:notesMasterId r:id="rId17"/>
  </p:notesMasterIdLst>
  <p:handoutMasterIdLst>
    <p:handoutMasterId r:id="rId18"/>
  </p:handoutMasterIdLst>
  <p:sldIdLst>
    <p:sldId id="271" r:id="rId4"/>
    <p:sldId id="1128" r:id="rId5"/>
    <p:sldId id="1229" r:id="rId6"/>
    <p:sldId id="1233" r:id="rId7"/>
    <p:sldId id="1638" r:id="rId8"/>
    <p:sldId id="1211" r:id="rId9"/>
    <p:sldId id="1644" r:id="rId10"/>
    <p:sldId id="1647" r:id="rId11"/>
    <p:sldId id="1643" r:id="rId12"/>
    <p:sldId id="1632" r:id="rId13"/>
    <p:sldId id="1642" r:id="rId14"/>
    <p:sldId id="1348" r:id="rId15"/>
    <p:sldId id="1166" r:id="rId16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80"/>
    <a:srgbClr val="FFCE00"/>
    <a:srgbClr val="FFFFFF"/>
    <a:srgbClr val="F8F8F8"/>
    <a:srgbClr val="000000"/>
    <a:srgbClr val="F2F2F2"/>
    <a:srgbClr val="A2BC3A"/>
    <a:srgbClr val="F37120"/>
    <a:srgbClr val="524E8F"/>
    <a:srgbClr val="DF6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A5948-733E-40FF-9D61-9D3814CD2952}" v="17" dt="2023-11-16T16:21:16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81" y="18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Rothe" userId="7060c0db-f5d0-422a-b58b-c841430226b3" providerId="ADAL" clId="{F01A5948-733E-40FF-9D61-9D3814CD2952}"/>
    <pc:docChg chg="custSel modSld">
      <pc:chgData name="Jamie Rothe" userId="7060c0db-f5d0-422a-b58b-c841430226b3" providerId="ADAL" clId="{F01A5948-733E-40FF-9D61-9D3814CD2952}" dt="2023-11-16T16:59:13.486" v="408" actId="20577"/>
      <pc:docMkLst>
        <pc:docMk/>
      </pc:docMkLst>
      <pc:sldChg chg="modSp mod">
        <pc:chgData name="Jamie Rothe" userId="7060c0db-f5d0-422a-b58b-c841430226b3" providerId="ADAL" clId="{F01A5948-733E-40FF-9D61-9D3814CD2952}" dt="2023-11-16T16:36:26.848" v="394" actId="1076"/>
        <pc:sldMkLst>
          <pc:docMk/>
          <pc:sldMk cId="764450478" sldId="271"/>
        </pc:sldMkLst>
        <pc:spChg chg="mod">
          <ac:chgData name="Jamie Rothe" userId="7060c0db-f5d0-422a-b58b-c841430226b3" providerId="ADAL" clId="{F01A5948-733E-40FF-9D61-9D3814CD2952}" dt="2023-11-16T16:36:22.136" v="393" actId="1076"/>
          <ac:spMkLst>
            <pc:docMk/>
            <pc:sldMk cId="764450478" sldId="271"/>
            <ac:spMk id="2" creationId="{0FDE9128-97DF-4141-AF42-35BBA97CA6A0}"/>
          </ac:spMkLst>
        </pc:spChg>
        <pc:spChg chg="mod">
          <ac:chgData name="Jamie Rothe" userId="7060c0db-f5d0-422a-b58b-c841430226b3" providerId="ADAL" clId="{F01A5948-733E-40FF-9D61-9D3814CD2952}" dt="2023-11-16T16:36:26.848" v="394" actId="1076"/>
          <ac:spMkLst>
            <pc:docMk/>
            <pc:sldMk cId="764450478" sldId="271"/>
            <ac:spMk id="3" creationId="{0FDE9128-97DF-4141-AF42-35BBA97CA6A0}"/>
          </ac:spMkLst>
        </pc:spChg>
      </pc:sldChg>
      <pc:sldChg chg="addSp modSp mod">
        <pc:chgData name="Jamie Rothe" userId="7060c0db-f5d0-422a-b58b-c841430226b3" providerId="ADAL" clId="{F01A5948-733E-40FF-9D61-9D3814CD2952}" dt="2023-11-16T16:59:13.486" v="408" actId="20577"/>
        <pc:sldMkLst>
          <pc:docMk/>
          <pc:sldMk cId="1362916176" sldId="1348"/>
        </pc:sldMkLst>
        <pc:spChg chg="add mod">
          <ac:chgData name="Jamie Rothe" userId="7060c0db-f5d0-422a-b58b-c841430226b3" providerId="ADAL" clId="{F01A5948-733E-40FF-9D61-9D3814CD2952}" dt="2023-11-16T16:59:13.486" v="408" actId="20577"/>
          <ac:spMkLst>
            <pc:docMk/>
            <pc:sldMk cId="1362916176" sldId="1348"/>
            <ac:spMk id="4" creationId="{F6069B61-DA22-8B29-1FD8-57AA54B59660}"/>
          </ac:spMkLst>
        </pc:spChg>
        <pc:spChg chg="mod">
          <ac:chgData name="Jamie Rothe" userId="7060c0db-f5d0-422a-b58b-c841430226b3" providerId="ADAL" clId="{F01A5948-733E-40FF-9D61-9D3814CD2952}" dt="2023-11-16T16:35:49.875" v="390" actId="12"/>
          <ac:spMkLst>
            <pc:docMk/>
            <pc:sldMk cId="1362916176" sldId="1348"/>
            <ac:spMk id="6" creationId="{5B03E218-01FB-41C3-AC78-4CE15501CD4B}"/>
          </ac:spMkLst>
        </pc:spChg>
      </pc:sldChg>
      <pc:sldChg chg="modSp mod">
        <pc:chgData name="Jamie Rothe" userId="7060c0db-f5d0-422a-b58b-c841430226b3" providerId="ADAL" clId="{F01A5948-733E-40FF-9D61-9D3814CD2952}" dt="2023-11-16T16:34:29.581" v="299" actId="20577"/>
        <pc:sldMkLst>
          <pc:docMk/>
          <pc:sldMk cId="3234667002" sldId="1642"/>
        </pc:sldMkLst>
        <pc:spChg chg="mod">
          <ac:chgData name="Jamie Rothe" userId="7060c0db-f5d0-422a-b58b-c841430226b3" providerId="ADAL" clId="{F01A5948-733E-40FF-9D61-9D3814CD2952}" dt="2023-11-16T16:29:28.987" v="148" actId="1076"/>
          <ac:spMkLst>
            <pc:docMk/>
            <pc:sldMk cId="3234667002" sldId="1642"/>
            <ac:spMk id="6" creationId="{70ADD6F9-5702-427B-99A7-9560C47C575A}"/>
          </ac:spMkLst>
        </pc:spChg>
        <pc:spChg chg="mod">
          <ac:chgData name="Jamie Rothe" userId="7060c0db-f5d0-422a-b58b-c841430226b3" providerId="ADAL" clId="{F01A5948-733E-40FF-9D61-9D3814CD2952}" dt="2023-11-16T16:34:29.581" v="299" actId="20577"/>
          <ac:spMkLst>
            <pc:docMk/>
            <pc:sldMk cId="3234667002" sldId="1642"/>
            <ac:spMk id="16" creationId="{76545C26-5639-09AA-C7E9-87CE5F9249E2}"/>
          </ac:spMkLst>
        </pc:spChg>
        <pc:spChg chg="mod">
          <ac:chgData name="Jamie Rothe" userId="7060c0db-f5d0-422a-b58b-c841430226b3" providerId="ADAL" clId="{F01A5948-733E-40FF-9D61-9D3814CD2952}" dt="2023-11-16T16:29:28.987" v="148" actId="1076"/>
          <ac:spMkLst>
            <pc:docMk/>
            <pc:sldMk cId="3234667002" sldId="1642"/>
            <ac:spMk id="17" creationId="{A263619E-CA38-801A-20EC-C23A511B117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Open Sans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>
                <a:latin typeface="Open Sans Regular" charset="0"/>
              </a:rPr>
              <a:pPr/>
              <a:t>11/14/2023</a:t>
            </a:fld>
            <a:endParaRPr lang="en-US">
              <a:latin typeface="Open Sans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Open Sans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>
                <a:latin typeface="Open Sans Regular" charset="0"/>
              </a:rPr>
              <a:pPr/>
              <a:t>‹#›</a:t>
            </a:fld>
            <a:endParaRPr lang="en-US">
              <a:latin typeface="Open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Open Sans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Open Sans Regular" charset="0"/>
              </a:defRPr>
            </a:lvl1pPr>
          </a:lstStyle>
          <a:p>
            <a:fld id="{7663E9E0-D922-418E-8BFA-E41C87CB1E68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Open Sans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Open Sans Regular" charset="0"/>
              </a:defRPr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Bold slide for sections or callout information- 3 colors: orange, blue, 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64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6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Bold slide for sections or callout information- 3 colors: orange, blue, 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6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Bold slide for sections or callout information- 3 colors: orange, blue, 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9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Bold slide for sections or callout information- 3 colors: orange, blue, 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3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Bold slide for sections or callout information- 3 colors: orange, blue, 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43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charset="0"/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76166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E45C-799E-A24E-A883-7511FD1E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031E6-5FCA-9F42-B170-B85EA1824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685D-8894-1444-BE1C-B0627DD66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37C26-F0BE-8340-8432-B079BF62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9BE03-BD10-2747-9DE8-CBB2530B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BE9F5-240E-DB47-9A83-49B2445D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8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FB588-F5B4-F64C-828C-10AD66F8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18898-D8F2-3842-938C-6DB82276B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23B7A-89D4-B04E-8F3F-D01664AB1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8BD3B-2D68-3B49-85FD-1EB2F42B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E3885-1151-CD42-94B9-A5C76743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6B35A-EC87-3446-8EB0-1828E658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3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DDEC-A162-6444-A921-704A737E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4E351-0553-2144-B0BB-9D14F422D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7D241-5D36-CA48-87CC-732B0154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DDDB-D9CF-9047-82DD-761F2209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E4A1-3F44-984D-A404-4DCC82A6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6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B68865-3927-5C41-AE50-D44A58EAE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8051-B182-4C4A-ADCC-2028B021D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3B968-A6CF-9A49-AB3B-0056FD95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75B4A-BC74-6543-94BF-69FCEA94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B0395-B742-514E-ADBD-FCF0174B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A1FAB82-FFF0-9247-8115-899A6BD1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22" y="2646486"/>
            <a:ext cx="3635072" cy="511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2562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2474-B1AD-334F-9EBE-93ACC3A6D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D4159-3FBB-4B45-9EE8-152951100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4D589-B820-9A4E-B0AF-FCD09B2C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38AB0-9936-804D-8B23-68EEEA52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B42C2-DC84-134E-93A5-6A89A01E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6DBA-CD2C-4E4A-83BF-D7AB4FDD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56C2-ECF6-B14D-89A3-3109199CA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78DC3-7B68-DB4F-82C3-78EC5531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F46E-7034-6542-8C34-EF16669E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565FE-9275-4C42-BC75-EFE45AB8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0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4DCD-555D-6343-AAFC-2C875773F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5935-B12E-EE4C-A630-891CBD30A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892D7-1D58-434F-BBE8-F8000DF3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8FA36-6F5C-CF46-983B-A3732B3B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74EC-E758-E644-9731-C375C5C5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6314-7E49-FB4E-BE9E-9601710E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F4E0-C127-DA4E-B151-2B13241F4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ACD4B-CF31-AF47-9B71-8705E6EE6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7DC05-078B-9B49-917A-9936B4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2B83E-4282-B141-B81F-E4641713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83BE3-05FC-1840-BE0B-DA0B4CDD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3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E151-EAD2-6A46-8D93-E5CFE292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8D0FB-2202-D140-BACB-CB9FFA1F5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6D5B-F0FE-C949-8377-EF11002E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1675E-FDB5-1C4C-A325-896914651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6A24C-7D48-0B4C-B1FB-6D0AFB32A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E7F6C0-BBF9-8341-B54B-7BC2ACAB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8CAD6-1A24-274B-B48B-CCF35396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E7BC13-00EC-104C-BABE-35B40FE9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7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870D0-6D7B-A04F-B786-30C3CC65D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06C0E4-E8D1-E14E-B92A-A6DFA0D2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DF3FE-DF38-A641-8599-820489D7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8C09C-7F20-B94F-8E41-2FECB57C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DFEB5-4532-2940-BC9C-A5AAF596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19C15-DB32-5E43-BCE1-A1BF376E5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1B96E-86AE-F14C-8486-D885D94F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6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B51A8-D849-8F4F-BD2E-E2EBE755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94FE2-AFC3-944C-93A1-462620796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CB3BF-AC88-7F4E-9DE8-2CAF9AE43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5ED61-E19F-BE4A-ADC9-5BF9C26E92C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6D4F7-7B61-F644-9B31-C439835FA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0E86A-56B9-A048-B44B-EE53854C9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9D9FC-0984-A04F-9EDC-76463171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qr code&#10;&#10;Description automatically generated">
            <a:extLst>
              <a:ext uri="{FF2B5EF4-FFF2-40B4-BE49-F238E27FC236}">
                <a16:creationId xmlns:a16="http://schemas.microsoft.com/office/drawing/2014/main" id="{790B1B01-26D9-E744-8DD9-B12B0757DD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21" y="463324"/>
            <a:ext cx="3097666" cy="88286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F5363E89-4F6C-184B-9557-04189FDBFC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0457" y="-1006514"/>
            <a:ext cx="3929743" cy="785948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8561A1-49B9-0742-884D-2D91BFB58E36}"/>
              </a:ext>
            </a:extLst>
          </p:cNvPr>
          <p:cNvCxnSpPr>
            <a:cxnSpLocks/>
          </p:cNvCxnSpPr>
          <p:nvPr userDrawn="1"/>
        </p:nvCxnSpPr>
        <p:spPr>
          <a:xfrm>
            <a:off x="537358" y="3257681"/>
            <a:ext cx="3635072" cy="0"/>
          </a:xfrm>
          <a:prstGeom prst="line">
            <a:avLst/>
          </a:prstGeom>
          <a:ln w="76200">
            <a:solidFill>
              <a:srgbClr val="72C3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4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97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9128-97DF-4141-AF42-35BBA97C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22" y="2608672"/>
            <a:ext cx="4035878" cy="511876"/>
          </a:xfrm>
        </p:spPr>
        <p:txBody>
          <a:bodyPr>
            <a:noAutofit/>
          </a:bodyPr>
          <a:lstStyle/>
          <a:p>
            <a:r>
              <a:rPr lang="en-US" dirty="0"/>
              <a:t>Downtown Task Force </a:t>
            </a:r>
            <a:br>
              <a:rPr lang="en-US" dirty="0"/>
            </a:br>
            <a:r>
              <a:rPr lang="en-US" dirty="0"/>
              <a:t>6-Month Update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DE9128-97DF-4141-AF42-35BBA97CA6A0}"/>
              </a:ext>
            </a:extLst>
          </p:cNvPr>
          <p:cNvSpPr txBox="1">
            <a:spLocks/>
          </p:cNvSpPr>
          <p:nvPr/>
        </p:nvSpPr>
        <p:spPr>
          <a:xfrm>
            <a:off x="536122" y="3285756"/>
            <a:ext cx="3635072" cy="5118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9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1800" b="0" dirty="0">
                <a:latin typeface="Arial"/>
                <a:cs typeface="Arial"/>
              </a:rPr>
              <a:t>November 20, 2023</a:t>
            </a:r>
          </a:p>
        </p:txBody>
      </p:sp>
    </p:spTree>
    <p:extLst>
      <p:ext uri="{BB962C8B-B14F-4D97-AF65-F5344CB8AC3E}">
        <p14:creationId xmlns:p14="http://schemas.microsoft.com/office/powerpoint/2010/main" val="76445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051DAF35-091E-F294-1AC0-DE73B4B55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566" y="0"/>
            <a:ext cx="7714286" cy="51435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>
            <a:off x="2095312" y="-54425"/>
            <a:ext cx="6976498" cy="5223534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498" h="5172315">
                <a:moveTo>
                  <a:pt x="0" y="0"/>
                </a:moveTo>
                <a:lnTo>
                  <a:pt x="6975079" y="28815"/>
                </a:lnTo>
                <a:cubicBezTo>
                  <a:pt x="6979995" y="1753147"/>
                  <a:pt x="6970164" y="3447983"/>
                  <a:pt x="6975080" y="5172315"/>
                </a:cubicBezTo>
                <a:lnTo>
                  <a:pt x="2152357" y="5157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0ADD6F9-5702-427B-99A7-9560C47C575A}"/>
              </a:ext>
            </a:extLst>
          </p:cNvPr>
          <p:cNvSpPr txBox="1">
            <a:spLocks/>
          </p:cNvSpPr>
          <p:nvPr/>
        </p:nvSpPr>
        <p:spPr>
          <a:xfrm>
            <a:off x="4412688" y="231071"/>
            <a:ext cx="4197912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Future Planning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C513E26-BCCA-6048-BEBE-7D23BAB0D271}"/>
              </a:ext>
            </a:extLst>
          </p:cNvPr>
          <p:cNvSpPr txBox="1">
            <a:spLocks/>
          </p:cNvSpPr>
          <p:nvPr/>
        </p:nvSpPr>
        <p:spPr>
          <a:xfrm>
            <a:off x="4412688" y="729888"/>
            <a:ext cx="3927534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6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continue to work together?</a:t>
            </a: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7A9838A-8ED5-7046-A9F0-14F866AF7B66}"/>
              </a:ext>
            </a:extLst>
          </p:cNvPr>
          <p:cNvSpPr txBox="1">
            <a:spLocks/>
          </p:cNvSpPr>
          <p:nvPr/>
        </p:nvSpPr>
        <p:spPr>
          <a:xfrm>
            <a:off x="4320883" y="1559998"/>
            <a:ext cx="4580804" cy="179235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 Projects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 Rapid Transit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Mayo Clinic Expansion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Retail/Dining/Entertainment Recruitment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Topics/Issues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6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men working on a construction site&#10;&#10;Description automatically generated">
            <a:extLst>
              <a:ext uri="{FF2B5EF4-FFF2-40B4-BE49-F238E27FC236}">
                <a16:creationId xmlns:a16="http://schemas.microsoft.com/office/drawing/2014/main" id="{4F82EB70-CB31-B088-0B87-1B752133D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/>
          <a:stretch/>
        </p:blipFill>
        <p:spPr>
          <a:xfrm>
            <a:off x="0" y="0"/>
            <a:ext cx="6329255" cy="51435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>
            <a:off x="1811613" y="-36322"/>
            <a:ext cx="6192670" cy="5216144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498" h="5172315">
                <a:moveTo>
                  <a:pt x="0" y="0"/>
                </a:moveTo>
                <a:lnTo>
                  <a:pt x="6975079" y="28815"/>
                </a:lnTo>
                <a:cubicBezTo>
                  <a:pt x="6979995" y="1753147"/>
                  <a:pt x="6970164" y="3447983"/>
                  <a:pt x="6975080" y="5172315"/>
                </a:cubicBezTo>
                <a:lnTo>
                  <a:pt x="2152357" y="5157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0ADD6F9-5702-427B-99A7-9560C47C575A}"/>
              </a:ext>
            </a:extLst>
          </p:cNvPr>
          <p:cNvSpPr txBox="1">
            <a:spLocks/>
          </p:cNvSpPr>
          <p:nvPr/>
        </p:nvSpPr>
        <p:spPr>
          <a:xfrm>
            <a:off x="3322644" y="174073"/>
            <a:ext cx="5098088" cy="5674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Key Takeaways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C513E26-BCCA-6048-BEBE-7D23BAB0D271}"/>
              </a:ext>
            </a:extLst>
          </p:cNvPr>
          <p:cNvSpPr txBox="1">
            <a:spLocks/>
          </p:cNvSpPr>
          <p:nvPr/>
        </p:nvSpPr>
        <p:spPr>
          <a:xfrm>
            <a:off x="4510104" y="1207039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545C26-5639-09AA-C7E9-87CE5F9249E2}"/>
              </a:ext>
            </a:extLst>
          </p:cNvPr>
          <p:cNvSpPr txBox="1">
            <a:spLocks/>
          </p:cNvSpPr>
          <p:nvPr/>
        </p:nvSpPr>
        <p:spPr>
          <a:xfrm>
            <a:off x="3372279" y="1179539"/>
            <a:ext cx="5489839" cy="3291528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formation of the Task Force created an opportunity to collectively listen to community stakeholders and turn concerns into actions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Task Force has also created a new way to work together every day – from simple to complex challenges, communications, urgent matters, and regular updates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importance of using data-driven decision-making and using emerging tools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263619E-CA38-801A-20EC-C23A511B1177}"/>
              </a:ext>
            </a:extLst>
          </p:cNvPr>
          <p:cNvSpPr txBox="1">
            <a:spLocks/>
          </p:cNvSpPr>
          <p:nvPr/>
        </p:nvSpPr>
        <p:spPr>
          <a:xfrm>
            <a:off x="3372280" y="644474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have we learned so far?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17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3FCDF4-B97C-4434-BFE8-04F2BFF9C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750"/>
            <a:ext cx="9144000" cy="447675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4C3B5E2-7AFF-FA2F-73A6-246E2AD41C60}"/>
              </a:ext>
            </a:extLst>
          </p:cNvPr>
          <p:cNvSpPr txBox="1">
            <a:spLocks/>
          </p:cNvSpPr>
          <p:nvPr/>
        </p:nvSpPr>
        <p:spPr>
          <a:xfrm>
            <a:off x="374088" y="317011"/>
            <a:ext cx="4197912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Discussion: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B03E218-01FB-41C3-AC78-4CE15501CD4B}"/>
              </a:ext>
            </a:extLst>
          </p:cNvPr>
          <p:cNvSpPr txBox="1">
            <a:spLocks/>
          </p:cNvSpPr>
          <p:nvPr/>
        </p:nvSpPr>
        <p:spPr>
          <a:xfrm>
            <a:off x="374088" y="898876"/>
            <a:ext cx="823364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feel we are doing in responding to stakeholder needs?</a:t>
            </a:r>
            <a:endParaRPr lang="en-US" sz="16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6069B61-DA22-8B29-1FD8-57AA54B59660}"/>
              </a:ext>
            </a:extLst>
          </p:cNvPr>
          <p:cNvSpPr txBox="1">
            <a:spLocks/>
          </p:cNvSpPr>
          <p:nvPr/>
        </p:nvSpPr>
        <p:spPr>
          <a:xfrm>
            <a:off x="374088" y="1365815"/>
            <a:ext cx="8268023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other opportunities should we work together on?  </a:t>
            </a:r>
            <a:endParaRPr lang="en-US" sz="16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16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027BC26-57C3-ACC6-5693-7DE9C0F71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3" y="736310"/>
            <a:ext cx="5468287" cy="3074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753A9-0C16-8229-9AD3-C9D809651808}"/>
              </a:ext>
            </a:extLst>
          </p:cNvPr>
          <p:cNvSpPr txBox="1"/>
          <p:nvPr/>
        </p:nvSpPr>
        <p:spPr>
          <a:xfrm>
            <a:off x="6944008" y="4203455"/>
            <a:ext cx="162935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spc="75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en-US" sz="1600" spc="75" dirty="0">
              <a:solidFill>
                <a:srgbClr val="5A5A5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3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AD6A-00CD-0DE9-2529-BAFBB81E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980" y="-3"/>
            <a:ext cx="4331368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5227B8-BDB5-E73A-8DA1-7E4394125082}"/>
              </a:ext>
            </a:extLst>
          </p:cNvPr>
          <p:cNvSpPr/>
          <p:nvPr/>
        </p:nvSpPr>
        <p:spPr bwMode="auto">
          <a:xfrm rot="5400000">
            <a:off x="4923139" y="-1644410"/>
            <a:ext cx="5178009" cy="846666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 rot="10800000">
            <a:off x="0" y="17138"/>
            <a:ext cx="6643169" cy="5178007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  <a:gd name="connsiteX0" fmla="*/ 0 w 6976498"/>
              <a:gd name="connsiteY0" fmla="*/ 0 h 5172315"/>
              <a:gd name="connsiteX1" fmla="*/ 6975079 w 6976498"/>
              <a:gd name="connsiteY1" fmla="*/ 287607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  <a:gd name="connsiteX0" fmla="*/ 0 w 6984545"/>
              <a:gd name="connsiteY0" fmla="*/ 5692 h 5178007"/>
              <a:gd name="connsiteX1" fmla="*/ 6983705 w 6984545"/>
              <a:gd name="connsiteY1" fmla="*/ 0 h 5178007"/>
              <a:gd name="connsiteX2" fmla="*/ 6975080 w 6984545"/>
              <a:gd name="connsiteY2" fmla="*/ 5178007 h 5178007"/>
              <a:gd name="connsiteX3" fmla="*/ 2152357 w 6984545"/>
              <a:gd name="connsiteY3" fmla="*/ 5163260 h 5178007"/>
              <a:gd name="connsiteX4" fmla="*/ 0 w 6984545"/>
              <a:gd name="connsiteY4" fmla="*/ 5692 h 517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4545" h="5178007">
                <a:moveTo>
                  <a:pt x="0" y="5692"/>
                </a:moveTo>
                <a:lnTo>
                  <a:pt x="6983705" y="0"/>
                </a:lnTo>
                <a:cubicBezTo>
                  <a:pt x="6988621" y="1724332"/>
                  <a:pt x="6970164" y="3453675"/>
                  <a:pt x="6975080" y="5178007"/>
                </a:cubicBezTo>
                <a:lnTo>
                  <a:pt x="2152357" y="5163260"/>
                </a:lnTo>
                <a:lnTo>
                  <a:pt x="0" y="5692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DBC43AC-8F60-B540-A4EF-93D6158CEA29}"/>
              </a:ext>
            </a:extLst>
          </p:cNvPr>
          <p:cNvSpPr txBox="1">
            <a:spLocks/>
          </p:cNvSpPr>
          <p:nvPr/>
        </p:nvSpPr>
        <p:spPr>
          <a:xfrm>
            <a:off x="831120" y="1975378"/>
            <a:ext cx="5680910" cy="2791302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Takeaways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 Planning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  <a:buNone/>
            </a:pPr>
            <a:endParaRPr lang="en-US" sz="20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  <a:buNone/>
            </a:pPr>
            <a:endParaRPr lang="en-US" sz="20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  <a:buNone/>
            </a:pPr>
            <a:endParaRPr lang="en-US" sz="2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005E80"/>
              </a:buClr>
            </a:pPr>
            <a:endParaRPr lang="en-US" sz="18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BB16F53-C3CD-6142-A4E7-4DD54757F3F8}"/>
              </a:ext>
            </a:extLst>
          </p:cNvPr>
          <p:cNvSpPr txBox="1">
            <a:spLocks/>
          </p:cNvSpPr>
          <p:nvPr/>
        </p:nvSpPr>
        <p:spPr>
          <a:xfrm>
            <a:off x="804470" y="599581"/>
            <a:ext cx="4451611" cy="10271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Today’s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352059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4006E7D2-1E44-295F-709C-5687DBA5D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2" y="0"/>
            <a:ext cx="9171501" cy="514350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ED874403-614C-8CF7-ACB3-52DCC2E7A32D}"/>
              </a:ext>
            </a:extLst>
          </p:cNvPr>
          <p:cNvSpPr/>
          <p:nvPr/>
        </p:nvSpPr>
        <p:spPr bwMode="auto">
          <a:xfrm rot="10800000">
            <a:off x="-27502" y="-25547"/>
            <a:ext cx="6976498" cy="5257565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498" h="5172315">
                <a:moveTo>
                  <a:pt x="0" y="0"/>
                </a:moveTo>
                <a:lnTo>
                  <a:pt x="6975079" y="28815"/>
                </a:lnTo>
                <a:cubicBezTo>
                  <a:pt x="6979995" y="1753147"/>
                  <a:pt x="6970164" y="3447983"/>
                  <a:pt x="6975080" y="5172315"/>
                </a:cubicBezTo>
                <a:lnTo>
                  <a:pt x="2152357" y="5157568"/>
                </a:lnTo>
                <a:lnTo>
                  <a:pt x="0" y="0"/>
                </a:lnTo>
                <a:close/>
              </a:path>
            </a:pathLst>
          </a:custGeom>
          <a:solidFill>
            <a:srgbClr val="005E80">
              <a:alpha val="9098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1744CDC-1771-8754-9CE2-1BA2D8223715}"/>
              </a:ext>
            </a:extLst>
          </p:cNvPr>
          <p:cNvSpPr txBox="1">
            <a:spLocks/>
          </p:cNvSpPr>
          <p:nvPr/>
        </p:nvSpPr>
        <p:spPr>
          <a:xfrm>
            <a:off x="377068" y="350314"/>
            <a:ext cx="5137415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A7C34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2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DID WE GET HERE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A7C340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00967BF-64F6-EA94-8CEE-80176708E3B1}"/>
              </a:ext>
            </a:extLst>
          </p:cNvPr>
          <p:cNvSpPr txBox="1">
            <a:spLocks/>
          </p:cNvSpPr>
          <p:nvPr/>
        </p:nvSpPr>
        <p:spPr>
          <a:xfrm>
            <a:off x="377067" y="1302000"/>
            <a:ext cx="5054331" cy="454903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Long-Lasting Impacts of the Pandemic </a:t>
            </a:r>
          </a:p>
          <a:p>
            <a:pPr marL="40005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Changed how and where people work, shop, and conduct other activities, </a:t>
            </a:r>
            <a:r>
              <a:rPr lang="en-US" sz="1400" cap="none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impacting the ecosystems of downtowns across the country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Question? </a:t>
            </a:r>
          </a:p>
          <a:p>
            <a:pPr marL="40005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we do, in a collaborative way, to help downtown continue to recover and build a more resilient downtown for the future?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5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153DD-6AB0-E28B-DCC0-510B6339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961" y="2554143"/>
            <a:ext cx="2178505" cy="1452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8D7A43-7649-65E6-0237-7C319DCB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03" y="829088"/>
            <a:ext cx="1695018" cy="392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4A10E-4FF6-6F2C-C672-6249E1324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903" y="1975781"/>
            <a:ext cx="2135097" cy="1122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76DB6-5F50-808F-D9D4-B3C0E564F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433" y="536088"/>
            <a:ext cx="1058219" cy="1025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4009A-2417-84CD-1EE7-C08D7323D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96" y="3804509"/>
            <a:ext cx="955293" cy="1025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15BDE-A1F2-AC2C-ACCD-2402E9451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975781"/>
            <a:ext cx="1925858" cy="69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8EAF3-4899-D9C8-A26C-BDC56CF3D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009" y="3647288"/>
            <a:ext cx="1427060" cy="142706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58690C9-06EA-D89F-83C0-C6B700074F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1" y="1416292"/>
            <a:ext cx="3437422" cy="1932771"/>
          </a:xfrm>
          <a:prstGeom prst="rect">
            <a:avLst/>
          </a:prstGeom>
        </p:spPr>
      </p:pic>
      <p:sp>
        <p:nvSpPr>
          <p:cNvPr id="10" name="Left Bracket 9">
            <a:extLst>
              <a:ext uri="{FF2B5EF4-FFF2-40B4-BE49-F238E27FC236}">
                <a16:creationId xmlns:a16="http://schemas.microsoft.com/office/drawing/2014/main" id="{F76206C9-273B-3E13-F904-D4134112C632}"/>
              </a:ext>
            </a:extLst>
          </p:cNvPr>
          <p:cNvSpPr/>
          <p:nvPr/>
        </p:nvSpPr>
        <p:spPr>
          <a:xfrm>
            <a:off x="4090737" y="402198"/>
            <a:ext cx="340322" cy="4428041"/>
          </a:xfrm>
          <a:prstGeom prst="leftBracket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6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D4698049-C46E-8C82-3277-5C712559A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8879" y="1142592"/>
            <a:ext cx="1974731" cy="197473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8F64FBF-B029-773A-6883-2C15977D4C9E}"/>
              </a:ext>
            </a:extLst>
          </p:cNvPr>
          <p:cNvSpPr/>
          <p:nvPr/>
        </p:nvSpPr>
        <p:spPr bwMode="auto">
          <a:xfrm>
            <a:off x="1262743" y="4274206"/>
            <a:ext cx="7693073" cy="65445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4344" cap="flat">
            <a:noFill/>
            <a:prstDash val="solid"/>
            <a:miter/>
          </a:ln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675"/>
          </a:p>
        </p:txBody>
      </p:sp>
      <p:pic>
        <p:nvPicPr>
          <p:cNvPr id="3" name="Graphic 2" descr="Checkbox Checked with solid fill">
            <a:extLst>
              <a:ext uri="{FF2B5EF4-FFF2-40B4-BE49-F238E27FC236}">
                <a16:creationId xmlns:a16="http://schemas.microsoft.com/office/drawing/2014/main" id="{7D9B12BE-FE4C-45A3-0FF9-622E66077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2724" y="1142593"/>
            <a:ext cx="1974731" cy="1974731"/>
          </a:xfrm>
          <a:prstGeom prst="rect">
            <a:avLst/>
          </a:prstGeom>
        </p:spPr>
      </p:pic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D947EA56-0AAD-8CDE-25FF-7B86A0475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644" y="1147020"/>
            <a:ext cx="1974731" cy="1974731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EEA5872-5388-504B-9366-CDD0BEB4D2BB}"/>
              </a:ext>
            </a:extLst>
          </p:cNvPr>
          <p:cNvSpPr txBox="1">
            <a:spLocks/>
          </p:cNvSpPr>
          <p:nvPr/>
        </p:nvSpPr>
        <p:spPr>
          <a:xfrm>
            <a:off x="680495" y="2762081"/>
            <a:ext cx="2209800" cy="10449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1: Consensus on key themes/Issues  </a:t>
            </a:r>
          </a:p>
          <a:p>
            <a:pPr marL="342904" indent="-342904" algn="ctr" defTabSz="914411"/>
            <a:endParaRPr lang="en-US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CDA622F-1060-DA4B-A795-B638F4C9BD83}"/>
              </a:ext>
            </a:extLst>
          </p:cNvPr>
          <p:cNvSpPr txBox="1">
            <a:spLocks/>
          </p:cNvSpPr>
          <p:nvPr/>
        </p:nvSpPr>
        <p:spPr>
          <a:xfrm>
            <a:off x="3655066" y="2709739"/>
            <a:ext cx="2209800" cy="10449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2: Build a draft list of recommended action items + share with community </a:t>
            </a:r>
          </a:p>
          <a:p>
            <a:pPr marL="342904" indent="-342904" algn="ctr" defTabSz="914411"/>
            <a:endParaRPr lang="en-US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05FBA12-E3FB-D140-910E-9209E1E2CAAB}"/>
              </a:ext>
            </a:extLst>
          </p:cNvPr>
          <p:cNvSpPr txBox="1">
            <a:spLocks/>
          </p:cNvSpPr>
          <p:nvPr/>
        </p:nvSpPr>
        <p:spPr>
          <a:xfrm>
            <a:off x="6339045" y="2700163"/>
            <a:ext cx="2402347" cy="10449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Mid-May</a:t>
            </a:r>
          </a:p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implementation and  communications roll-out</a:t>
            </a:r>
          </a:p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4" indent="-342904" algn="ctr" defTabSz="914411"/>
            <a:endParaRPr lang="en-US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4F0A27-EA0E-FD47-A2F7-4FFE925A7959}"/>
              </a:ext>
            </a:extLst>
          </p:cNvPr>
          <p:cNvSpPr txBox="1">
            <a:spLocks/>
          </p:cNvSpPr>
          <p:nvPr/>
        </p:nvSpPr>
        <p:spPr>
          <a:xfrm>
            <a:off x="786359" y="1690436"/>
            <a:ext cx="2209800" cy="106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Feb + Mar</a:t>
            </a:r>
          </a:p>
          <a:p>
            <a:pPr marL="342904" indent="-342904" algn="ctr" defTabSz="914411"/>
            <a:endParaRPr lang="en-US" b="1" dirty="0">
              <a:solidFill>
                <a:srgbClr val="262626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09D082B-D485-6441-A039-77C07261A835}"/>
              </a:ext>
            </a:extLst>
          </p:cNvPr>
          <p:cNvSpPr txBox="1">
            <a:spLocks/>
          </p:cNvSpPr>
          <p:nvPr/>
        </p:nvSpPr>
        <p:spPr>
          <a:xfrm>
            <a:off x="3409411" y="1690437"/>
            <a:ext cx="2539218" cy="8221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April + May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CF449D9-5B2D-3649-9BB5-DE7EDB50785F}"/>
              </a:ext>
            </a:extLst>
          </p:cNvPr>
          <p:cNvSpPr txBox="1">
            <a:spLocks/>
          </p:cNvSpPr>
          <p:nvPr/>
        </p:nvSpPr>
        <p:spPr>
          <a:xfrm>
            <a:off x="6619619" y="1690436"/>
            <a:ext cx="1556574" cy="106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1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May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CBBCE87-A47B-B5FD-1F0A-18EDC6599094}"/>
              </a:ext>
            </a:extLst>
          </p:cNvPr>
          <p:cNvSpPr txBox="1">
            <a:spLocks/>
          </p:cNvSpPr>
          <p:nvPr/>
        </p:nvSpPr>
        <p:spPr>
          <a:xfrm>
            <a:off x="250004" y="227381"/>
            <a:ext cx="7852987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11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Building the Action Plan in 90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C23C2-40E3-F7D4-04CE-39FEB1FCD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30835" r="1901" b="6822"/>
          <a:stretch/>
        </p:blipFill>
        <p:spPr>
          <a:xfrm>
            <a:off x="0" y="875"/>
            <a:ext cx="9144000" cy="51434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D12185-7F60-8B88-75A7-240B65862CC2}"/>
              </a:ext>
            </a:extLst>
          </p:cNvPr>
          <p:cNvCxnSpPr/>
          <p:nvPr/>
        </p:nvCxnSpPr>
        <p:spPr>
          <a:xfrm>
            <a:off x="3304310" y="1589306"/>
            <a:ext cx="26401" cy="1368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F4DCD3-32F2-5294-75DF-BF6C6282282B}"/>
              </a:ext>
            </a:extLst>
          </p:cNvPr>
          <p:cNvCxnSpPr/>
          <p:nvPr/>
        </p:nvCxnSpPr>
        <p:spPr>
          <a:xfrm>
            <a:off x="6130637" y="1589306"/>
            <a:ext cx="26401" cy="1368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7D3DC5-EC72-C83D-CC66-12B9037F1ADA}"/>
              </a:ext>
            </a:extLst>
          </p:cNvPr>
          <p:cNvCxnSpPr/>
          <p:nvPr/>
        </p:nvCxnSpPr>
        <p:spPr>
          <a:xfrm>
            <a:off x="3359144" y="1594164"/>
            <a:ext cx="26401" cy="1368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6D5B35-8584-7BA9-1B6F-E2D0B87C7CE4}"/>
              </a:ext>
            </a:extLst>
          </p:cNvPr>
          <p:cNvCxnSpPr/>
          <p:nvPr/>
        </p:nvCxnSpPr>
        <p:spPr>
          <a:xfrm>
            <a:off x="6185471" y="1589306"/>
            <a:ext cx="26401" cy="1368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575B6E7-75D9-CB7A-22EE-4E324FF0C66E}"/>
              </a:ext>
            </a:extLst>
          </p:cNvPr>
          <p:cNvSpPr txBox="1">
            <a:spLocks/>
          </p:cNvSpPr>
          <p:nvPr/>
        </p:nvSpPr>
        <p:spPr>
          <a:xfrm>
            <a:off x="1378629" y="4336124"/>
            <a:ext cx="1025260" cy="499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2438430" eaLnBrk="1" hangingPunct="1">
              <a:lnSpc>
                <a:spcPct val="150000"/>
              </a:lnSpc>
              <a:buFont typeface="Arial" pitchFamily="34" charset="0"/>
              <a:defRPr sz="3733" b="1" kern="1200" cap="none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</a:defRPr>
            </a:lvl2pPr>
            <a:lvl3pPr marL="1143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</a:defRPr>
            </a:lvl3pPr>
            <a:lvl4pPr marL="1600200" indent="-22860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</a:defRPr>
            </a:lvl4pPr>
            <a:lvl5pPr marL="2057400" indent="-228600" algn="l" defTabSz="914400" ea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</a:defRPr>
            </a:lvl5pPr>
            <a:lvl6pPr marL="25146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6pPr>
            <a:lvl7pPr marL="29718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7pPr>
            <a:lvl8pPr marL="3429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8pPr>
            <a:lvl9pPr marL="38862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Working Sessions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D49952-A08A-3FE8-A021-0D814B3F27C6}"/>
              </a:ext>
            </a:extLst>
          </p:cNvPr>
          <p:cNvSpPr txBox="1">
            <a:spLocks/>
          </p:cNvSpPr>
          <p:nvPr/>
        </p:nvSpPr>
        <p:spPr>
          <a:xfrm>
            <a:off x="3798246" y="4480602"/>
            <a:ext cx="1149255" cy="499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2438430" eaLnBrk="1" hangingPunct="1">
              <a:buFont typeface="Arial" pitchFamily="34" charset="0"/>
              <a:defRPr sz="3733" b="1" kern="1200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</a:defRPr>
            </a:lvl2pPr>
            <a:lvl3pPr marL="1143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</a:defRPr>
            </a:lvl3pPr>
            <a:lvl4pPr marL="1600200" indent="-22860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</a:defRPr>
            </a:lvl4pPr>
            <a:lvl5pPr marL="2057400" indent="-228600" algn="l" defTabSz="914400" ea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</a:defRPr>
            </a:lvl5pPr>
            <a:lvl6pPr marL="25146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6pPr>
            <a:lvl7pPr marL="29718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7pPr>
            <a:lvl8pPr marL="3429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8pPr>
            <a:lvl9pPr marL="38862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9pPr>
          </a:lstStyle>
          <a:p>
            <a:r>
              <a:rPr lang="en-US" sz="1400" dirty="0"/>
              <a:t>Survey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7B35BD1-76C8-77F6-E8A7-685015DD1F32}"/>
              </a:ext>
            </a:extLst>
          </p:cNvPr>
          <p:cNvSpPr txBox="1">
            <a:spLocks/>
          </p:cNvSpPr>
          <p:nvPr/>
        </p:nvSpPr>
        <p:spPr>
          <a:xfrm>
            <a:off x="4855385" y="4344963"/>
            <a:ext cx="1081269" cy="51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2438430" eaLnBrk="1" hangingPunct="1">
              <a:buFont typeface="Arial" pitchFamily="34" charset="0"/>
              <a:defRPr sz="3733" b="1" kern="1200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</a:defRPr>
            </a:lvl2pPr>
            <a:lvl3pPr marL="1143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</a:defRPr>
            </a:lvl3pPr>
            <a:lvl4pPr marL="1600200" indent="-22860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</a:defRPr>
            </a:lvl4pPr>
            <a:lvl5pPr marL="2057400" indent="-228600" algn="l" defTabSz="914400" ea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</a:defRPr>
            </a:lvl5pPr>
            <a:lvl6pPr marL="25146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6pPr>
            <a:lvl7pPr marL="29718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7pPr>
            <a:lvl8pPr marL="3429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8pPr>
            <a:lvl9pPr marL="38862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9pPr>
          </a:lstStyle>
          <a:p>
            <a:r>
              <a:rPr lang="en-US" sz="1400" dirty="0"/>
              <a:t>Working</a:t>
            </a:r>
          </a:p>
          <a:p>
            <a:r>
              <a:rPr lang="en-US" sz="1400" dirty="0"/>
              <a:t>Sessions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5B6A6F1-C93D-E5A1-EF69-711805343BD7}"/>
              </a:ext>
            </a:extLst>
          </p:cNvPr>
          <p:cNvSpPr txBox="1">
            <a:spLocks/>
          </p:cNvSpPr>
          <p:nvPr/>
        </p:nvSpPr>
        <p:spPr>
          <a:xfrm>
            <a:off x="6838905" y="4339596"/>
            <a:ext cx="1522696" cy="51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2438430" eaLnBrk="1" hangingPunct="1">
              <a:buFont typeface="Arial" pitchFamily="34" charset="0"/>
              <a:defRPr sz="3733" b="1" kern="1200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</a:defRPr>
            </a:lvl2pPr>
            <a:lvl3pPr marL="1143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</a:defRPr>
            </a:lvl3pPr>
            <a:lvl4pPr marL="1600200" indent="-228600" algn="l" defTabSz="914400" ea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</a:defRPr>
            </a:lvl4pPr>
            <a:lvl5pPr marL="2057400" indent="-228600" algn="l" defTabSz="914400" ea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</a:defRPr>
            </a:lvl5pPr>
            <a:lvl6pPr marL="25146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6pPr>
            <a:lvl7pPr marL="29718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7pPr>
            <a:lvl8pPr marL="34290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8pPr>
            <a:lvl9pPr marL="3886200" indent="-228600" algn="l" defTabSz="914400" ea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1400" dirty="0"/>
              <a:t>Continued Collaborations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70A3C5-44C7-B44B-4B01-099087A3B3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089" y="3935890"/>
            <a:ext cx="1049991" cy="104999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429134-E9A6-1905-27C2-CDCB8ED8792D}"/>
              </a:ext>
            </a:extLst>
          </p:cNvPr>
          <p:cNvCxnSpPr>
            <a:cxnSpLocks/>
          </p:cNvCxnSpPr>
          <p:nvPr/>
        </p:nvCxnSpPr>
        <p:spPr>
          <a:xfrm>
            <a:off x="3355963" y="4201886"/>
            <a:ext cx="18697" cy="8551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ECE81E-87E3-E887-B50C-224B236628E9}"/>
              </a:ext>
            </a:extLst>
          </p:cNvPr>
          <p:cNvCxnSpPr>
            <a:cxnSpLocks/>
          </p:cNvCxnSpPr>
          <p:nvPr/>
        </p:nvCxnSpPr>
        <p:spPr>
          <a:xfrm>
            <a:off x="3409411" y="4201886"/>
            <a:ext cx="20083" cy="8600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41F651-8BB5-01C1-6E97-4BFEA21B33F9}"/>
              </a:ext>
            </a:extLst>
          </p:cNvPr>
          <p:cNvCxnSpPr>
            <a:cxnSpLocks/>
          </p:cNvCxnSpPr>
          <p:nvPr/>
        </p:nvCxnSpPr>
        <p:spPr>
          <a:xfrm>
            <a:off x="6210423" y="4197028"/>
            <a:ext cx="18697" cy="8551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A7F218-F4BC-0716-1DC8-816C86D1D71F}"/>
              </a:ext>
            </a:extLst>
          </p:cNvPr>
          <p:cNvCxnSpPr>
            <a:cxnSpLocks/>
          </p:cNvCxnSpPr>
          <p:nvPr/>
        </p:nvCxnSpPr>
        <p:spPr>
          <a:xfrm>
            <a:off x="6263871" y="4197028"/>
            <a:ext cx="20083" cy="8600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87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A5B40-9412-48A9-F2FF-8DF9AB33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05"/>
          <a:stretch/>
        </p:blipFill>
        <p:spPr>
          <a:xfrm>
            <a:off x="0" y="-14068"/>
            <a:ext cx="4680435" cy="51435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>
            <a:off x="2167502" y="-28815"/>
            <a:ext cx="6976498" cy="5172315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498" h="5172315">
                <a:moveTo>
                  <a:pt x="0" y="0"/>
                </a:moveTo>
                <a:lnTo>
                  <a:pt x="6975079" y="28815"/>
                </a:lnTo>
                <a:cubicBezTo>
                  <a:pt x="6979995" y="1753147"/>
                  <a:pt x="6970164" y="3447983"/>
                  <a:pt x="6975080" y="5172315"/>
                </a:cubicBezTo>
                <a:lnTo>
                  <a:pt x="2152357" y="5157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0ADD6F9-5702-427B-99A7-9560C47C575A}"/>
              </a:ext>
            </a:extLst>
          </p:cNvPr>
          <p:cNvSpPr txBox="1">
            <a:spLocks/>
          </p:cNvSpPr>
          <p:nvPr/>
        </p:nvSpPr>
        <p:spPr>
          <a:xfrm>
            <a:off x="4479188" y="199402"/>
            <a:ext cx="4367195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Four Main Themes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C513E26-BCCA-6048-BEBE-7D23BAB0D271}"/>
              </a:ext>
            </a:extLst>
          </p:cNvPr>
          <p:cNvSpPr txBox="1">
            <a:spLocks/>
          </p:cNvSpPr>
          <p:nvPr/>
        </p:nvSpPr>
        <p:spPr>
          <a:xfrm>
            <a:off x="4520566" y="744935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6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Session Findings </a:t>
            </a: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7A9838A-8ED5-7046-A9F0-14F866AF7B66}"/>
              </a:ext>
            </a:extLst>
          </p:cNvPr>
          <p:cNvSpPr txBox="1">
            <a:spLocks/>
          </p:cNvSpPr>
          <p:nvPr/>
        </p:nvSpPr>
        <p:spPr>
          <a:xfrm>
            <a:off x="4555495" y="1617724"/>
            <a:ext cx="4415828" cy="179235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Promotion, Activation, and Programming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to Downtown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Barriers to Doing Business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Growing Downtown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24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late of sushi&#10;&#10;Description automatically generated">
            <a:extLst>
              <a:ext uri="{FF2B5EF4-FFF2-40B4-BE49-F238E27FC236}">
                <a16:creationId xmlns:a16="http://schemas.microsoft.com/office/drawing/2014/main" id="{28418378-93A1-6431-2821-27E0F8F5D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4114800" cy="51435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 rot="10800000">
            <a:off x="41251" y="-39122"/>
            <a:ext cx="8088507" cy="5221251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  <a:gd name="connsiteX0" fmla="*/ 0 w 6976498"/>
              <a:gd name="connsiteY0" fmla="*/ 0 h 5172315"/>
              <a:gd name="connsiteX1" fmla="*/ 6975079 w 6976498"/>
              <a:gd name="connsiteY1" fmla="*/ 287607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  <a:gd name="connsiteX0" fmla="*/ 0 w 6984545"/>
              <a:gd name="connsiteY0" fmla="*/ 5692 h 5178007"/>
              <a:gd name="connsiteX1" fmla="*/ 6983705 w 6984545"/>
              <a:gd name="connsiteY1" fmla="*/ 0 h 5178007"/>
              <a:gd name="connsiteX2" fmla="*/ 6975080 w 6984545"/>
              <a:gd name="connsiteY2" fmla="*/ 5178007 h 5178007"/>
              <a:gd name="connsiteX3" fmla="*/ 2152357 w 6984545"/>
              <a:gd name="connsiteY3" fmla="*/ 5163260 h 5178007"/>
              <a:gd name="connsiteX4" fmla="*/ 0 w 6984545"/>
              <a:gd name="connsiteY4" fmla="*/ 5692 h 517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4545" h="5178007">
                <a:moveTo>
                  <a:pt x="0" y="5692"/>
                </a:moveTo>
                <a:lnTo>
                  <a:pt x="6983705" y="0"/>
                </a:lnTo>
                <a:cubicBezTo>
                  <a:pt x="6988621" y="1724332"/>
                  <a:pt x="6970164" y="3453675"/>
                  <a:pt x="6975080" y="5178007"/>
                </a:cubicBezTo>
                <a:lnTo>
                  <a:pt x="2152357" y="5163260"/>
                </a:lnTo>
                <a:lnTo>
                  <a:pt x="0" y="569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BB16F53-C3CD-6142-A4E7-4DD54757F3F8}"/>
              </a:ext>
            </a:extLst>
          </p:cNvPr>
          <p:cNvSpPr txBox="1">
            <a:spLocks/>
          </p:cNvSpPr>
          <p:nvPr/>
        </p:nvSpPr>
        <p:spPr>
          <a:xfrm>
            <a:off x="829398" y="428896"/>
            <a:ext cx="3962401" cy="6341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005E80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06B937-44BC-6C48-8F86-D498D974CC31}"/>
              </a:ext>
            </a:extLst>
          </p:cNvPr>
          <p:cNvSpPr txBox="1">
            <a:spLocks/>
          </p:cNvSpPr>
          <p:nvPr/>
        </p:nvSpPr>
        <p:spPr>
          <a:xfrm>
            <a:off x="804296" y="1509207"/>
            <a:ext cx="5436158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4031D3-E544-F12C-A04D-394138E9947B}"/>
              </a:ext>
            </a:extLst>
          </p:cNvPr>
          <p:cNvSpPr txBox="1">
            <a:spLocks/>
          </p:cNvSpPr>
          <p:nvPr/>
        </p:nvSpPr>
        <p:spPr>
          <a:xfrm>
            <a:off x="207533" y="288497"/>
            <a:ext cx="4367195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Progress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CD13951-E062-5547-14F2-A9E30524EFFD}"/>
              </a:ext>
            </a:extLst>
          </p:cNvPr>
          <p:cNvSpPr txBox="1">
            <a:spLocks/>
          </p:cNvSpPr>
          <p:nvPr/>
        </p:nvSpPr>
        <p:spPr>
          <a:xfrm>
            <a:off x="207533" y="830320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has been accomplished so far?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17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488D9F8-2EEB-A580-627B-0683E28EB272}"/>
              </a:ext>
            </a:extLst>
          </p:cNvPr>
          <p:cNvSpPr txBox="1">
            <a:spLocks/>
          </p:cNvSpPr>
          <p:nvPr/>
        </p:nvSpPr>
        <p:spPr>
          <a:xfrm>
            <a:off x="282566" y="1675325"/>
            <a:ext cx="4415828" cy="3126993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6-Month Report Highlights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Continued to meet on a regular basis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Solving for community concerns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Troubleshooting immediate needs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4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2CD3E-7C1B-C4D6-0283-9F2C4F4D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4800" cy="51435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>
            <a:off x="1718796" y="-28815"/>
            <a:ext cx="7301450" cy="5172315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498" h="5172315">
                <a:moveTo>
                  <a:pt x="0" y="0"/>
                </a:moveTo>
                <a:lnTo>
                  <a:pt x="6975079" y="28815"/>
                </a:lnTo>
                <a:cubicBezTo>
                  <a:pt x="6979995" y="1753147"/>
                  <a:pt x="6970164" y="3447983"/>
                  <a:pt x="6975080" y="5172315"/>
                </a:cubicBezTo>
                <a:lnTo>
                  <a:pt x="2152357" y="5157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0ADD6F9-5702-427B-99A7-9560C47C575A}"/>
              </a:ext>
            </a:extLst>
          </p:cNvPr>
          <p:cNvSpPr txBox="1">
            <a:spLocks/>
          </p:cNvSpPr>
          <p:nvPr/>
        </p:nvSpPr>
        <p:spPr>
          <a:xfrm>
            <a:off x="4200743" y="161589"/>
            <a:ext cx="4367195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Progress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7A9838A-8ED5-7046-A9F0-14F866AF7B66}"/>
              </a:ext>
            </a:extLst>
          </p:cNvPr>
          <p:cNvSpPr txBox="1">
            <a:spLocks/>
          </p:cNvSpPr>
          <p:nvPr/>
        </p:nvSpPr>
        <p:spPr>
          <a:xfrm>
            <a:off x="4200743" y="1098647"/>
            <a:ext cx="4665066" cy="179235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Rochester Downtown Alliance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Experience Rochester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Rochester Area Chamber of Commerce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of Rochester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Mayo Clinic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Rochester Area Economic Development Inc.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Destination Medical Center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AF79E-2D4B-18AA-6283-25A0B3470638}"/>
              </a:ext>
            </a:extLst>
          </p:cNvPr>
          <p:cNvSpPr txBox="1">
            <a:spLocks/>
          </p:cNvSpPr>
          <p:nvPr/>
        </p:nvSpPr>
        <p:spPr>
          <a:xfrm>
            <a:off x="4200743" y="660406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 Force Member Highlights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17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5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E29A17-256D-E3BB-A47B-89D3D745FD3E}"/>
              </a:ext>
            </a:extLst>
          </p:cNvPr>
          <p:cNvGrpSpPr/>
          <p:nvPr/>
        </p:nvGrpSpPr>
        <p:grpSpPr>
          <a:xfrm>
            <a:off x="0" y="-11283"/>
            <a:ext cx="9141749" cy="5154783"/>
            <a:chOff x="0" y="-11283"/>
            <a:chExt cx="9141749" cy="51547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0C5AFF-5F40-D9DF-2F02-C52E3677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577" y="-5642"/>
              <a:ext cx="5020172" cy="5143500"/>
            </a:xfrm>
            <a:prstGeom prst="rect">
              <a:avLst/>
            </a:prstGeom>
          </p:spPr>
        </p:pic>
        <p:pic>
          <p:nvPicPr>
            <p:cNvPr id="4" name="Picture 3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D0C02005-349C-D446-5929-DB20BC18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1283"/>
              <a:ext cx="4123827" cy="5154783"/>
            </a:xfrm>
            <a:prstGeom prst="rect">
              <a:avLst/>
            </a:prstGeom>
          </p:spPr>
        </p:pic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4D58F229-0CAB-964D-88A8-25CD1C32CB6D}"/>
              </a:ext>
            </a:extLst>
          </p:cNvPr>
          <p:cNvSpPr/>
          <p:nvPr/>
        </p:nvSpPr>
        <p:spPr bwMode="auto">
          <a:xfrm>
            <a:off x="2206878" y="-27687"/>
            <a:ext cx="6976498" cy="5172315"/>
          </a:xfrm>
          <a:custGeom>
            <a:avLst/>
            <a:gdLst>
              <a:gd name="connsiteX0" fmla="*/ 0 w 1371600"/>
              <a:gd name="connsiteY0" fmla="*/ 0 h 5143500"/>
              <a:gd name="connsiteX1" fmla="*/ 1371600 w 1371600"/>
              <a:gd name="connsiteY1" fmla="*/ 0 h 5143500"/>
              <a:gd name="connsiteX2" fmla="*/ 1371600 w 1371600"/>
              <a:gd name="connsiteY2" fmla="*/ 5143500 h 5143500"/>
              <a:gd name="connsiteX3" fmla="*/ 0 w 1371600"/>
              <a:gd name="connsiteY3" fmla="*/ 5143500 h 5143500"/>
              <a:gd name="connsiteX4" fmla="*/ 0 w 1371600"/>
              <a:gd name="connsiteY4" fmla="*/ 0 h 5143500"/>
              <a:gd name="connsiteX0" fmla="*/ 0 w 3523957"/>
              <a:gd name="connsiteY0" fmla="*/ 0 h 5157568"/>
              <a:gd name="connsiteX1" fmla="*/ 3523957 w 3523957"/>
              <a:gd name="connsiteY1" fmla="*/ 14068 h 5157568"/>
              <a:gd name="connsiteX2" fmla="*/ 3523957 w 3523957"/>
              <a:gd name="connsiteY2" fmla="*/ 5157568 h 5157568"/>
              <a:gd name="connsiteX3" fmla="*/ 2152357 w 3523957"/>
              <a:gd name="connsiteY3" fmla="*/ 5157568 h 5157568"/>
              <a:gd name="connsiteX4" fmla="*/ 0 w 3523957"/>
              <a:gd name="connsiteY4" fmla="*/ 0 h 5157568"/>
              <a:gd name="connsiteX0" fmla="*/ 0 w 9143092"/>
              <a:gd name="connsiteY0" fmla="*/ 681 h 5158249"/>
              <a:gd name="connsiteX1" fmla="*/ 9143092 w 9143092"/>
              <a:gd name="connsiteY1" fmla="*/ 0 h 5158249"/>
              <a:gd name="connsiteX2" fmla="*/ 3523957 w 9143092"/>
              <a:gd name="connsiteY2" fmla="*/ 5158249 h 5158249"/>
              <a:gd name="connsiteX3" fmla="*/ 2152357 w 9143092"/>
              <a:gd name="connsiteY3" fmla="*/ 5158249 h 5158249"/>
              <a:gd name="connsiteX4" fmla="*/ 0 w 9143092"/>
              <a:gd name="connsiteY4" fmla="*/ 681 h 5158249"/>
              <a:gd name="connsiteX0" fmla="*/ 0 w 9157841"/>
              <a:gd name="connsiteY0" fmla="*/ 681 h 5172997"/>
              <a:gd name="connsiteX1" fmla="*/ 9143092 w 9157841"/>
              <a:gd name="connsiteY1" fmla="*/ 0 h 5172997"/>
              <a:gd name="connsiteX2" fmla="*/ 9157841 w 9157841"/>
              <a:gd name="connsiteY2" fmla="*/ 5172997 h 5172997"/>
              <a:gd name="connsiteX3" fmla="*/ 2152357 w 9157841"/>
              <a:gd name="connsiteY3" fmla="*/ 5158249 h 5172997"/>
              <a:gd name="connsiteX4" fmla="*/ 0 w 9157841"/>
              <a:gd name="connsiteY4" fmla="*/ 681 h 5172997"/>
              <a:gd name="connsiteX0" fmla="*/ 0 w 9157841"/>
              <a:gd name="connsiteY0" fmla="*/ 0 h 5172316"/>
              <a:gd name="connsiteX1" fmla="*/ 8066460 w 9157841"/>
              <a:gd name="connsiteY1" fmla="*/ 43564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9157841"/>
              <a:gd name="connsiteY0" fmla="*/ 0 h 5172316"/>
              <a:gd name="connsiteX1" fmla="*/ 8612150 w 9157841"/>
              <a:gd name="connsiteY1" fmla="*/ 14067 h 5172316"/>
              <a:gd name="connsiteX2" fmla="*/ 9157841 w 9157841"/>
              <a:gd name="connsiteY2" fmla="*/ 5172316 h 5172316"/>
              <a:gd name="connsiteX3" fmla="*/ 2152357 w 9157841"/>
              <a:gd name="connsiteY3" fmla="*/ 5157568 h 5172316"/>
              <a:gd name="connsiteX4" fmla="*/ 0 w 9157841"/>
              <a:gd name="connsiteY4" fmla="*/ 0 h 5172316"/>
              <a:gd name="connsiteX0" fmla="*/ 0 w 8612195"/>
              <a:gd name="connsiteY0" fmla="*/ 0 h 5187064"/>
              <a:gd name="connsiteX1" fmla="*/ 8612150 w 8612195"/>
              <a:gd name="connsiteY1" fmla="*/ 14067 h 5187064"/>
              <a:gd name="connsiteX2" fmla="*/ 8228692 w 8612195"/>
              <a:gd name="connsiteY2" fmla="*/ 5187064 h 5187064"/>
              <a:gd name="connsiteX3" fmla="*/ 2152357 w 8612195"/>
              <a:gd name="connsiteY3" fmla="*/ 5157568 h 5187064"/>
              <a:gd name="connsiteX4" fmla="*/ 0 w 8612195"/>
              <a:gd name="connsiteY4" fmla="*/ 0 h 5187064"/>
              <a:gd name="connsiteX0" fmla="*/ 0 w 8626899"/>
              <a:gd name="connsiteY0" fmla="*/ 0 h 5187064"/>
              <a:gd name="connsiteX1" fmla="*/ 8612150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7093066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5514989 w 8626899"/>
              <a:gd name="connsiteY1" fmla="*/ 14067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8626899"/>
              <a:gd name="connsiteY0" fmla="*/ 0 h 5187064"/>
              <a:gd name="connsiteX1" fmla="*/ 6975079 w 8626899"/>
              <a:gd name="connsiteY1" fmla="*/ 28815 h 5187064"/>
              <a:gd name="connsiteX2" fmla="*/ 8626899 w 8626899"/>
              <a:gd name="connsiteY2" fmla="*/ 5187064 h 5187064"/>
              <a:gd name="connsiteX3" fmla="*/ 2152357 w 8626899"/>
              <a:gd name="connsiteY3" fmla="*/ 5157568 h 5187064"/>
              <a:gd name="connsiteX4" fmla="*/ 0 w 8626899"/>
              <a:gd name="connsiteY4" fmla="*/ 0 h 5187064"/>
              <a:gd name="connsiteX0" fmla="*/ 0 w 6975116"/>
              <a:gd name="connsiteY0" fmla="*/ 0 h 5157568"/>
              <a:gd name="connsiteX1" fmla="*/ 6975079 w 6975116"/>
              <a:gd name="connsiteY1" fmla="*/ 28815 h 5157568"/>
              <a:gd name="connsiteX2" fmla="*/ 6503131 w 6975116"/>
              <a:gd name="connsiteY2" fmla="*/ 5157567 h 5157568"/>
              <a:gd name="connsiteX3" fmla="*/ 2152357 w 6975116"/>
              <a:gd name="connsiteY3" fmla="*/ 5157568 h 5157568"/>
              <a:gd name="connsiteX4" fmla="*/ 0 w 6975116"/>
              <a:gd name="connsiteY4" fmla="*/ 0 h 5157568"/>
              <a:gd name="connsiteX0" fmla="*/ 0 w 6976498"/>
              <a:gd name="connsiteY0" fmla="*/ 0 h 5172315"/>
              <a:gd name="connsiteX1" fmla="*/ 6975079 w 6976498"/>
              <a:gd name="connsiteY1" fmla="*/ 28815 h 5172315"/>
              <a:gd name="connsiteX2" fmla="*/ 6975080 w 6976498"/>
              <a:gd name="connsiteY2" fmla="*/ 5172315 h 5172315"/>
              <a:gd name="connsiteX3" fmla="*/ 2152357 w 6976498"/>
              <a:gd name="connsiteY3" fmla="*/ 5157568 h 5172315"/>
              <a:gd name="connsiteX4" fmla="*/ 0 w 6976498"/>
              <a:gd name="connsiteY4" fmla="*/ 0 h 5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498" h="5172315">
                <a:moveTo>
                  <a:pt x="0" y="0"/>
                </a:moveTo>
                <a:lnTo>
                  <a:pt x="6975079" y="28815"/>
                </a:lnTo>
                <a:cubicBezTo>
                  <a:pt x="6979995" y="1753147"/>
                  <a:pt x="6970164" y="3447983"/>
                  <a:pt x="6975080" y="5172315"/>
                </a:cubicBezTo>
                <a:lnTo>
                  <a:pt x="2152357" y="5157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0ADD6F9-5702-427B-99A7-9560C47C575A}"/>
              </a:ext>
            </a:extLst>
          </p:cNvPr>
          <p:cNvSpPr txBox="1">
            <a:spLocks/>
          </p:cNvSpPr>
          <p:nvPr/>
        </p:nvSpPr>
        <p:spPr>
          <a:xfrm>
            <a:off x="4045912" y="310451"/>
            <a:ext cx="5098088" cy="9976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5E8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Downtowns are Different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C513E26-BCCA-6048-BEBE-7D23BAB0D271}"/>
              </a:ext>
            </a:extLst>
          </p:cNvPr>
          <p:cNvSpPr txBox="1">
            <a:spLocks/>
          </p:cNvSpPr>
          <p:nvPr/>
        </p:nvSpPr>
        <p:spPr>
          <a:xfrm>
            <a:off x="4510104" y="1207039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B1564F0-CA7C-689A-6769-2AC1E0C245AE}"/>
              </a:ext>
            </a:extLst>
          </p:cNvPr>
          <p:cNvSpPr txBox="1">
            <a:spLocks/>
          </p:cNvSpPr>
          <p:nvPr/>
        </p:nvSpPr>
        <p:spPr>
          <a:xfrm>
            <a:off x="4045912" y="1357216"/>
            <a:ext cx="4235577" cy="3810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i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are no longer obligations, they are destinations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17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85250C6-4EE7-5571-41D7-6B25AFCC86D9}"/>
              </a:ext>
            </a:extLst>
          </p:cNvPr>
          <p:cNvSpPr txBox="1">
            <a:spLocks/>
          </p:cNvSpPr>
          <p:nvPr/>
        </p:nvSpPr>
        <p:spPr>
          <a:xfrm>
            <a:off x="4045912" y="2144105"/>
            <a:ext cx="4665066" cy="179235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shifts – the hybrid office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to stay…for now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is “choosing” when they come downtown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downtown visits have shifted from daytime to evening and weekend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us in public spaces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8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343"/>
      </p:ext>
    </p:extLst>
  </p:cSld>
  <p:clrMapOvr>
    <a:masterClrMapping/>
  </p:clrMapOvr>
</p:sld>
</file>

<file path=ppt/theme/theme1.xml><?xml version="1.0" encoding="utf-8"?>
<a:theme xmlns:a="http://schemas.openxmlformats.org/drawingml/2006/main" name="C4">
  <a:themeElements>
    <a:clrScheme name="Custom 3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A2BC3A"/>
      </a:accent1>
      <a:accent2>
        <a:srgbClr val="40763B"/>
      </a:accent2>
      <a:accent3>
        <a:srgbClr val="00B7F1"/>
      </a:accent3>
      <a:accent4>
        <a:srgbClr val="246497"/>
      </a:accent4>
      <a:accent5>
        <a:srgbClr val="FFCE00"/>
      </a:accent5>
      <a:accent6>
        <a:srgbClr val="F37120"/>
      </a:accent6>
      <a:hlink>
        <a:srgbClr val="FFFFFF"/>
      </a:hlink>
      <a:folHlink>
        <a:srgbClr val="595959"/>
      </a:folHlink>
    </a:clrScheme>
    <a:fontScheme name="Custom 69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2">
      <a:dk1>
        <a:srgbClr val="00586F"/>
      </a:dk1>
      <a:lt1>
        <a:srgbClr val="FFFFFF"/>
      </a:lt1>
      <a:dk2>
        <a:srgbClr val="103340"/>
      </a:dk2>
      <a:lt2>
        <a:srgbClr val="A5BAC9"/>
      </a:lt2>
      <a:accent1>
        <a:srgbClr val="005870"/>
      </a:accent1>
      <a:accent2>
        <a:srgbClr val="71C2D5"/>
      </a:accent2>
      <a:accent3>
        <a:srgbClr val="DFD179"/>
      </a:accent3>
      <a:accent4>
        <a:srgbClr val="A5BAC9"/>
      </a:accent4>
      <a:accent5>
        <a:srgbClr val="005870"/>
      </a:accent5>
      <a:accent6>
        <a:srgbClr val="71C2D5"/>
      </a:accent6>
      <a:hlink>
        <a:srgbClr val="FEFFFF"/>
      </a:hlink>
      <a:folHlink>
        <a:srgbClr val="A5BAC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0D7D498-7A56-424C-839C-39E21CFA3986}" vid="{1C58F99E-F07B-624B-A759-853850CF910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21862</TotalTime>
  <Words>466</Words>
  <Application>Microsoft Office PowerPoint</Application>
  <PresentationFormat>On-screen Show (16:9)</PresentationFormat>
  <Paragraphs>96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Extrabold</vt:lpstr>
      <vt:lpstr>Open Sans Light</vt:lpstr>
      <vt:lpstr>Open Sans Regular</vt:lpstr>
      <vt:lpstr>Wingdings</vt:lpstr>
      <vt:lpstr>C4</vt:lpstr>
      <vt:lpstr>Custom Design</vt:lpstr>
      <vt:lpstr>Office Theme</vt:lpstr>
      <vt:lpstr>Downtown Task Force  6-Month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Jamie Rothe</cp:lastModifiedBy>
  <cp:revision>10</cp:revision>
  <cp:lastPrinted>2023-02-02T19:55:38Z</cp:lastPrinted>
  <dcterms:created xsi:type="dcterms:W3CDTF">2015-09-08T18:46:55Z</dcterms:created>
  <dcterms:modified xsi:type="dcterms:W3CDTF">2023-11-16T16:59:22Z</dcterms:modified>
</cp:coreProperties>
</file>